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30"/>
  </p:notesMasterIdLst>
  <p:handoutMasterIdLst>
    <p:handoutMasterId r:id="rId31"/>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2" r:id="rId26"/>
    <p:sldId id="280" r:id="rId27"/>
    <p:sldId id="281" r:id="rId28"/>
    <p:sldId id="284" r:id="rId29"/>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89" autoAdjust="0"/>
    <p:restoredTop sz="94660"/>
  </p:normalViewPr>
  <p:slideViewPr>
    <p:cSldViewPr snapToGrid="0">
      <p:cViewPr varScale="1">
        <p:scale>
          <a:sx n="106" d="100"/>
          <a:sy n="106" d="100"/>
        </p:scale>
        <p:origin x="1794"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9CA0F0-66D3-178F-A47A-672204B5653D}"/>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AA4C175D-9187-7EA0-CCB0-DECEF8F5036D}"/>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1/1/2023 am</a:t>
            </a:r>
          </a:p>
        </p:txBody>
      </p:sp>
      <p:sp>
        <p:nvSpPr>
          <p:cNvPr id="4" name="Footer Placeholder 3">
            <a:extLst>
              <a:ext uri="{FF2B5EF4-FFF2-40B4-BE49-F238E27FC236}">
                <a16:creationId xmlns:a16="http://schemas.microsoft.com/office/drawing/2014/main" id="{3F896516-09F6-56E4-7A06-014691DD8329}"/>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91E40901-9BEB-0993-57AA-026A0E97F46C}"/>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F5D346C-F857-4DB5-8E73-5E91A0AA736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767225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1/1/2023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3628FD2E-F673-44E7-A9AA-DFECF57D5A47}" type="slidenum">
              <a:rPr lang="en-US" smtClean="0"/>
              <a:t>‹#›</a:t>
            </a:fld>
            <a:endParaRPr lang="en-US"/>
          </a:p>
        </p:txBody>
      </p:sp>
    </p:spTree>
    <p:extLst>
      <p:ext uri="{BB962C8B-B14F-4D97-AF65-F5344CB8AC3E}">
        <p14:creationId xmlns:p14="http://schemas.microsoft.com/office/powerpoint/2010/main" val="2247693688"/>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8557B68-DAA7-4DC8-967A-80EE1907EEBB}" type="datetimeFigureOut">
              <a:rPr lang="en-US" smtClean="0"/>
              <a:t>12/31/2022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3422656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64226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31815275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0383289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446548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38557B68-DAA7-4DC8-967A-80EE1907EEBB}" type="datetimeFigureOut">
              <a:rPr lang="en-US" smtClean="0"/>
              <a:t>12/31/2022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1760148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fld id="{38557B68-DAA7-4DC8-967A-80EE1907EEBB}" type="datetimeFigureOut">
              <a:rPr lang="en-US" smtClean="0"/>
              <a:t>12/31/2022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1495722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3342977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724650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46043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557B68-DAA7-4DC8-967A-80EE1907EEBB}" type="datetimeFigureOut">
              <a:rPr lang="en-US" smtClean="0"/>
              <a:t>12/31/2022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861527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529687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8557B68-DAA7-4DC8-967A-80EE1907EEBB}" type="datetimeFigureOut">
              <a:rPr lang="en-US" smtClean="0"/>
              <a:t>12/31/2022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283195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8557B68-DAA7-4DC8-967A-80EE1907EEBB}" type="datetimeFigureOut">
              <a:rPr lang="en-US" smtClean="0"/>
              <a:t>12/31/2022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609709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557B68-DAA7-4DC8-967A-80EE1907EEBB}" type="datetimeFigureOut">
              <a:rPr lang="en-US" smtClean="0"/>
              <a:t>12/31/2022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960875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910165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8557B68-DAA7-4DC8-967A-80EE1907EEBB}" type="datetimeFigureOut">
              <a:rPr lang="en-US" smtClean="0"/>
              <a:t>12/31/2022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6C0198-6405-4811-A449-EBC77EDDE56D}" type="slidenum">
              <a:rPr lang="en-US" smtClean="0"/>
              <a:t>‹#›</a:t>
            </a:fld>
            <a:endParaRPr lang="en-US"/>
          </a:p>
        </p:txBody>
      </p:sp>
    </p:spTree>
    <p:extLst>
      <p:ext uri="{BB962C8B-B14F-4D97-AF65-F5344CB8AC3E}">
        <p14:creationId xmlns:p14="http://schemas.microsoft.com/office/powerpoint/2010/main" val="4109705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8557B68-DAA7-4DC8-967A-80EE1907EEBB}" type="datetimeFigureOut">
              <a:rPr lang="en-US" smtClean="0"/>
              <a:t>12/31/2022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D6C0198-6405-4811-A449-EBC77EDDE56D}" type="slidenum">
              <a:rPr lang="en-US" smtClean="0"/>
              <a:t>‹#›</a:t>
            </a:fld>
            <a:endParaRPr lang="en-US"/>
          </a:p>
        </p:txBody>
      </p:sp>
    </p:spTree>
    <p:extLst>
      <p:ext uri="{BB962C8B-B14F-4D97-AF65-F5344CB8AC3E}">
        <p14:creationId xmlns:p14="http://schemas.microsoft.com/office/powerpoint/2010/main" val="226249707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1125936"/>
            <a:ext cx="7886700" cy="1089529"/>
          </a:xfrm>
        </p:spPr>
        <p:txBody>
          <a:bodyPr>
            <a:spAutoFit/>
          </a:bodyPr>
          <a:lstStyle/>
          <a:p>
            <a:pPr algn="ctr"/>
            <a:r>
              <a:rPr lang="en-US" sz="720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840000" y="2468418"/>
            <a:ext cx="7675350" cy="466281"/>
          </a:xfrm>
        </p:spPr>
        <p:txBody>
          <a:bodyPr>
            <a:spAutoFit/>
          </a:bodyPr>
          <a:lstStyle/>
          <a:p>
            <a:pPr marL="0" indent="0" algn="ctr">
              <a:buNone/>
            </a:pPr>
            <a:r>
              <a:rPr lang="en-US" sz="2700" b="1" dirty="0">
                <a:solidFill>
                  <a:schemeClr val="tx1"/>
                </a:solidFill>
                <a:latin typeface="Verdana" panose="020B0604030504040204" pitchFamily="34" charset="0"/>
                <a:ea typeface="Verdana" panose="020B0604030504040204" pitchFamily="34" charset="0"/>
              </a:rPr>
              <a:t>Ephesians 1:3</a:t>
            </a:r>
          </a:p>
        </p:txBody>
      </p:sp>
    </p:spTree>
    <p:extLst>
      <p:ext uri="{BB962C8B-B14F-4D97-AF65-F5344CB8AC3E}">
        <p14:creationId xmlns:p14="http://schemas.microsoft.com/office/powerpoint/2010/main" val="3659557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2751522"/>
          </a:xfrm>
        </p:spPr>
        <p:txBody>
          <a:bodyPr>
            <a:spAutoFit/>
          </a:bodyPr>
          <a:lstStyle/>
          <a:p>
            <a:pPr marL="0" indent="0" algn="ctr">
              <a:spcBef>
                <a:spcPts val="0"/>
              </a:spcBef>
              <a:buNone/>
            </a:pPr>
            <a:r>
              <a:rPr lang="en-US" sz="2400" dirty="0">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latin typeface="Verdana" panose="020B0604030504040204" pitchFamily="34" charset="0"/>
                <a:ea typeface="Times New Roman" panose="02020603050405020304" pitchFamily="18" charset="0"/>
                <a:cs typeface="Times New Roman" panose="02020603050405020304" pitchFamily="18" charset="0"/>
              </a:rPr>
              <a:t>A New Creation</a:t>
            </a:r>
          </a:p>
          <a:p>
            <a:pPr marL="0" indent="0">
              <a:spcBef>
                <a:spcPts val="0"/>
              </a:spcBef>
              <a:buNone/>
            </a:pPr>
            <a:endParaRPr lang="en-US" sz="3600" dirty="0">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latin typeface="Verdana" panose="020B0604030504040204" pitchFamily="34" charset="0"/>
                <a:ea typeface="Times New Roman" panose="02020603050405020304" pitchFamily="18" charset="0"/>
                <a:cs typeface="Times New Roman" panose="02020603050405020304" pitchFamily="18" charset="0"/>
              </a:rPr>
              <a:t>“Therefore if anyone is </a:t>
            </a:r>
            <a:r>
              <a:rPr lang="en-US" sz="2400" b="1" i="1" dirty="0">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latin typeface="Verdana" panose="020B0604030504040204" pitchFamily="34" charset="0"/>
                <a:ea typeface="Times New Roman" panose="02020603050405020304" pitchFamily="18" charset="0"/>
                <a:cs typeface="Times New Roman" panose="02020603050405020304" pitchFamily="18" charset="0"/>
              </a:rPr>
              <a:t>, he is </a:t>
            </a:r>
            <a:r>
              <a:rPr lang="en-US" sz="2400" b="1" i="1" dirty="0">
                <a:latin typeface="Verdana" panose="020B0604030504040204" pitchFamily="34" charset="0"/>
                <a:ea typeface="Times New Roman" panose="02020603050405020304" pitchFamily="18" charset="0"/>
                <a:cs typeface="Times New Roman" panose="02020603050405020304" pitchFamily="18" charset="0"/>
              </a:rPr>
              <a:t>a new creature</a:t>
            </a:r>
            <a:r>
              <a:rPr lang="en-US" sz="2400" i="1" dirty="0">
                <a:latin typeface="Verdana" panose="020B0604030504040204" pitchFamily="34" charset="0"/>
                <a:ea typeface="Times New Roman" panose="02020603050405020304" pitchFamily="18" charset="0"/>
                <a:cs typeface="Times New Roman" panose="02020603050405020304" pitchFamily="18" charset="0"/>
              </a:rPr>
              <a:t>; the old things passed away; behold, new things have come.”</a:t>
            </a:r>
            <a:r>
              <a:rPr lang="en-US" sz="2400" dirty="0">
                <a:latin typeface="Verdana" panose="020B0604030504040204" pitchFamily="34" charset="0"/>
                <a:ea typeface="Times New Roman" panose="02020603050405020304" pitchFamily="18" charset="0"/>
                <a:cs typeface="Times New Roman" panose="02020603050405020304" pitchFamily="18" charset="0"/>
              </a:rPr>
              <a:t> – 2 Corinthians 5:17</a:t>
            </a:r>
          </a:p>
        </p:txBody>
      </p:sp>
    </p:spTree>
    <p:extLst>
      <p:ext uri="{BB962C8B-B14F-4D97-AF65-F5344CB8AC3E}">
        <p14:creationId xmlns:p14="http://schemas.microsoft.com/office/powerpoint/2010/main" val="1795559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4081117"/>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Reconciliation With God</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“Now all these things are from God, who reconciled us to Himself through Christ and gave us the ministry of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reconciliation</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namely, that God was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reconciling the world to Himself, not counting their trespasses against them, and He has committed to us the word of reconciliation.”</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2 Corinthians 5:18-19</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0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1816" cy="3416320"/>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Liberty/Freedom</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“But it was because of the false brethren secretly brought in, who had sneaked in to spy out our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liberty</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which we have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in order to bring us into bondage.”</a:t>
            </a:r>
            <a:b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b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Galatians 2:4 (See also John 8:31-36)</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0613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3083921"/>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Purpose In Life</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 we are His workmanship,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created in Christ </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Jesus</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for good works</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which God prepared beforehand so that we would walk in them.”</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Ephesians 2:10</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5302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2751522"/>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Nearness To God</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“But now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you who formerly were far off have been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brought near</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by the blood of Christ.”</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Ephesians 2:13</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838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2751522"/>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Forgiveness</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“Be kind to one another, tender-hearted, forgiving each other, just as God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also has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forgiven you</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Ephesians 4:32</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5890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4081117"/>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Encouragement</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“Therefore if there is any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encouragement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if there is any consolation of love, if there is any fellowship of the Spirit, if any affection and compassion, make my joy complete by being of the same mind, maintaining the same love, united in spirit, intent on one purpose.”</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Philippians 2:1-2</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0556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792588"/>
            <a:ext cx="7675350" cy="4893647"/>
          </a:xfrm>
        </p:spPr>
        <p:txBody>
          <a:bodyPr>
            <a:spAutoFit/>
          </a:bodyPr>
          <a:lstStyle/>
          <a:p>
            <a:pPr marL="0" indent="0" algn="ctr">
              <a:lnSpc>
                <a:spcPct val="100000"/>
              </a:lnSpc>
              <a:spcBef>
                <a:spcPts val="0"/>
              </a:spcBef>
              <a:buNone/>
            </a:pPr>
            <a:r>
              <a:rPr lang="en-US"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3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nSpc>
                <a:spcPct val="100000"/>
              </a:lnSpc>
              <a:spcBef>
                <a:spcPts val="0"/>
              </a:spcBef>
              <a:buNone/>
            </a:pPr>
            <a:endParaRPr lang="en-US" sz="23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lnSpc>
                <a:spcPct val="100000"/>
              </a:lnSpc>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Righteousness</a:t>
            </a:r>
          </a:p>
          <a:p>
            <a:pPr marL="0" indent="0" algn="ctr">
              <a:lnSpc>
                <a:spcPct val="100000"/>
              </a:lnSpc>
              <a:spcBef>
                <a:spcPts val="0"/>
              </a:spcBef>
              <a:buNone/>
            </a:pPr>
            <a:endParaRPr lang="en-US" sz="23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lnSpc>
                <a:spcPct val="100000"/>
              </a:lnSpc>
              <a:spcBef>
                <a:spcPts val="0"/>
              </a:spcBef>
              <a:buNone/>
            </a:pPr>
            <a:r>
              <a:rPr lang="en-US" sz="23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“More than that, I count all things to be loss in view of the surpassing value of knowing Christ Jesus my Lord, for whom I have suffered the loss of all things, and count them but rubbish so that I may gain Christ, and may be found in Him, not having a righteousness of my own derived from the Law, but that which is through faith </a:t>
            </a:r>
            <a:r>
              <a:rPr lang="en-US" sz="23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3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the </a:t>
            </a:r>
            <a:r>
              <a:rPr lang="en-US" sz="23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righteousness</a:t>
            </a:r>
            <a:r>
              <a:rPr lang="en-US" sz="23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which comes from God on the basis of faith …” </a:t>
            </a:r>
            <a:r>
              <a:rPr lang="en-US" sz="23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Philippians 3:8-9</a:t>
            </a:r>
            <a:endParaRPr lang="en-US" sz="23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293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3416320"/>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Grace</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who has saved us and called us with a holy calling, not according to our works, but according to His own purpose and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grace</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which was granted us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from all eternity …”</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2 Timothy 1:9</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390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3083921"/>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Salvation From Sin</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 this reason I endure all things for the sake of those who are chosen, so that they also may obtain the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salvation</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which is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and with it eternal glory.”</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2 Timothy 2:10</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599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470" y="1825625"/>
            <a:ext cx="7675350" cy="3083921"/>
          </a:xfrm>
        </p:spPr>
        <p:txBody>
          <a:bodyPr>
            <a:spAutoFit/>
          </a:bodyPr>
          <a:lstStyle/>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“Blessed be the God and Father of our Lord Jesus Christ, who has blessed us with</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every spiritual blessing in the heavenly places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 </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Ephesians 1:3</a:t>
            </a:r>
          </a:p>
          <a:p>
            <a:pPr marL="0" indent="0">
              <a:spcBef>
                <a:spcPts val="0"/>
              </a:spcBef>
              <a:buNone/>
            </a:pPr>
            <a:endPar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To be “</a:t>
            </a:r>
            <a:r>
              <a:rPr lang="en-US" sz="2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is to be in a relationship with God through our Lord Jesus Christ where </a:t>
            </a:r>
            <a:r>
              <a:rPr lang="en-US" sz="2400" b="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ALL spiritual blessings</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are found.</a:t>
            </a:r>
          </a:p>
        </p:txBody>
      </p:sp>
    </p:spTree>
    <p:extLst>
      <p:ext uri="{BB962C8B-B14F-4D97-AF65-F5344CB8AC3E}">
        <p14:creationId xmlns:p14="http://schemas.microsoft.com/office/powerpoint/2010/main" val="3116089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325941" y="638955"/>
            <a:ext cx="8492504" cy="777905"/>
          </a:xfrm>
        </p:spPr>
        <p:txBody>
          <a:bodyPr wrap="square">
            <a:spAutoFit/>
          </a:bodyPr>
          <a:lstStyle/>
          <a:p>
            <a:pPr algn="ctr"/>
            <a:r>
              <a:rPr lang="en-US" sz="4950" b="1" dirty="0">
                <a:latin typeface="Verdana" panose="020B0604030504040204" pitchFamily="34" charset="0"/>
                <a:ea typeface="Verdana" panose="020B0604030504040204" pitchFamily="34" charset="0"/>
              </a:rPr>
              <a:t>Those “In Christ” have:</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 y="1828800"/>
            <a:ext cx="4635375" cy="4018792"/>
          </a:xfrm>
        </p:spPr>
        <p:txBody>
          <a:bodyPr wrap="square">
            <a:spAutoFit/>
          </a:bodyPr>
          <a:lstStyle/>
          <a:p>
            <a:pPr marL="0" indent="0">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Redemption 	</a:t>
            </a:r>
            <a:r>
              <a:rPr lang="en-US" sz="1800" dirty="0">
                <a:latin typeface="Verdana" panose="020B0604030504040204" pitchFamily="34" charset="0"/>
                <a:ea typeface="Times New Roman" panose="02020603050405020304" pitchFamily="18" charset="0"/>
                <a:cs typeface="Times New Roman" panose="02020603050405020304" pitchFamily="18" charset="0"/>
              </a:rPr>
              <a:t>(Romans 3:23-24)</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Eternal Life 	</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(Romans 6:23)</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defRPr/>
            </a:pPr>
            <a:r>
              <a:rPr lang="en-US" dirty="0">
                <a:latin typeface="Verdana" panose="020B0604030504040204" pitchFamily="34" charset="0"/>
                <a:ea typeface="Verdana" panose="020B0604030504040204" pitchFamily="34" charset="0"/>
                <a:cs typeface="Times New Roman" panose="02020603050405020304" pitchFamily="18" charset="0"/>
              </a:rPr>
              <a:t>No Condemnation</a:t>
            </a:r>
            <a:r>
              <a:rPr lang="en-US"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rPr>
              <a:t> </a:t>
            </a:r>
          </a:p>
          <a:p>
            <a:pPr marL="0" indent="0">
              <a:spcBef>
                <a:spcPts val="0"/>
              </a:spcBef>
              <a:buNone/>
              <a:defRPr/>
            </a:pP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(Romans 8:1-2)</a:t>
            </a:r>
            <a:endPar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defRPr/>
            </a:pPr>
            <a:r>
              <a:rPr lang="en-US" dirty="0">
                <a:latin typeface="Verdana" panose="020B0604030504040204" pitchFamily="34" charset="0"/>
                <a:ea typeface="Verdana" panose="020B0604030504040204" pitchFamily="34" charset="0"/>
                <a:cs typeface="Times New Roman" panose="02020603050405020304" pitchFamily="18" charset="0"/>
              </a:rPr>
              <a:t>The Love of God</a:t>
            </a:r>
            <a:r>
              <a:rPr lang="en-US"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rPr>
              <a:t> </a:t>
            </a:r>
          </a:p>
          <a:p>
            <a:pPr marL="0" indent="0">
              <a:spcBef>
                <a:spcPts val="0"/>
              </a:spcBef>
              <a:buNone/>
              <a:defRPr/>
            </a:pP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(Romans 8:38-39)</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Membership in God’s family 			</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(Romans 12:4-5)</a:t>
            </a:r>
            <a:endPar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Hope 		</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(Ephesians 1:12)</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latin typeface="Verdana" panose="020B0604030504040204" pitchFamily="34" charset="0"/>
                <a:ea typeface="Verdana" panose="020B0604030504040204" pitchFamily="34" charset="0"/>
                <a:cs typeface="Times New Roman" panose="02020603050405020304" pitchFamily="18" charset="0"/>
              </a:rPr>
              <a:t>Victory/Triumph</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(2 Corinthians 2:14)</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latin typeface="Verdana" panose="020B0604030504040204" pitchFamily="34" charset="0"/>
                <a:ea typeface="Verdana" panose="020B0604030504040204" pitchFamily="34" charset="0"/>
                <a:cs typeface="Times New Roman" panose="02020603050405020304" pitchFamily="18" charset="0"/>
              </a:rPr>
              <a:t>A New Creation	</a:t>
            </a: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(2 Corinthians 5:17)</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dirty="0">
                <a:latin typeface="Verdana" panose="020B0604030504040204" pitchFamily="34" charset="0"/>
                <a:ea typeface="Verdana" panose="020B0604030504040204" pitchFamily="34" charset="0"/>
                <a:cs typeface="Times New Roman" panose="02020603050405020304" pitchFamily="18" charset="0"/>
              </a:rPr>
              <a:t>Reconciliation with God</a:t>
            </a:r>
            <a:endParaRPr lang="en-US" sz="1800" dirty="0">
              <a:latin typeface="Verdana" panose="020B0604030504040204" pitchFamily="34" charset="0"/>
              <a:ea typeface="Verdana" panose="020B0604030504040204" pitchFamily="34" charset="0"/>
              <a:cs typeface="Times New Roman" panose="02020603050405020304" pitchFamily="18" charset="0"/>
            </a:endParaRPr>
          </a:p>
          <a:p>
            <a:pPr marL="0" indent="0">
              <a:spcBef>
                <a:spcPts val="0"/>
              </a:spcBef>
              <a:buNone/>
            </a:pPr>
            <a:r>
              <a:rPr lang="en-US" sz="18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latin typeface="Verdana" panose="020B0604030504040204" pitchFamily="34" charset="0"/>
                <a:ea typeface="Times New Roman" panose="02020603050405020304" pitchFamily="18" charset="0"/>
                <a:cs typeface="Times New Roman" panose="02020603050405020304" pitchFamily="18" charset="0"/>
              </a:rPr>
              <a:t>			(2 Corinthians 2:14)</a:t>
            </a:r>
            <a:endParaRPr lang="en-US" sz="18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Subtitle 2">
            <a:extLst>
              <a:ext uri="{FF2B5EF4-FFF2-40B4-BE49-F238E27FC236}">
                <a16:creationId xmlns:a16="http://schemas.microsoft.com/office/drawing/2014/main" id="{9130B073-0CBB-9FDB-78ED-85BE5FC0A661}"/>
              </a:ext>
            </a:extLst>
          </p:cNvPr>
          <p:cNvSpPr txBox="1">
            <a:spLocks/>
          </p:cNvSpPr>
          <p:nvPr/>
        </p:nvSpPr>
        <p:spPr>
          <a:xfrm>
            <a:off x="4746812" y="1828800"/>
            <a:ext cx="4361329" cy="5013680"/>
          </a:xfrm>
          <a:prstGeom prst="rect">
            <a:avLst/>
          </a:prstGeom>
        </p:spPr>
        <p:txBody>
          <a:bodyPr vert="horz" lIns="68580" tIns="34290" rIns="68580" bIns="3429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Freedom/Liberty</a:t>
            </a:r>
          </a:p>
          <a:p>
            <a:pPr marL="0" indent="0">
              <a:spcBef>
                <a:spcPts val="0"/>
              </a:spcBef>
              <a:buNone/>
            </a:pPr>
            <a:r>
              <a:rPr lang="en-US" sz="195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(Galatians 2:4)</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Purpose for Life</a:t>
            </a:r>
            <a:br>
              <a:rPr lang="en-US" sz="2100" dirty="0">
                <a:latin typeface="Verdana" panose="020B0604030504040204" pitchFamily="34" charset="0"/>
                <a:ea typeface="Verdana" panose="020B0604030504040204" pitchFamily="34" charset="0"/>
                <a:cs typeface="Times New Roman" panose="02020603050405020304" pitchFamily="18" charset="0"/>
              </a:rPr>
            </a:br>
            <a:r>
              <a:rPr lang="en-US" sz="210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(Ephesians 2:10)</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Nearness to God</a:t>
            </a:r>
          </a:p>
          <a:p>
            <a:pPr marL="0" indent="0">
              <a:spcBef>
                <a:spcPts val="0"/>
              </a:spcBef>
              <a:buNone/>
            </a:pPr>
            <a:r>
              <a:rPr lang="en-US" sz="195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(Ephesians 2:13)</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Forgiveness</a:t>
            </a:r>
            <a:r>
              <a:rPr lang="en-US" sz="210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(Ephesians 4:32)</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Encouragement</a:t>
            </a:r>
          </a:p>
          <a:p>
            <a:pPr marL="0" indent="0">
              <a:spcBef>
                <a:spcPts val="0"/>
              </a:spcBef>
              <a:buNone/>
            </a:pPr>
            <a:r>
              <a:rPr lang="en-US" sz="195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(Philippians 2:1-2)</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Righteousness</a:t>
            </a:r>
            <a:br>
              <a:rPr lang="en-US" sz="2100" dirty="0">
                <a:latin typeface="Verdana" panose="020B0604030504040204" pitchFamily="34" charset="0"/>
                <a:ea typeface="Verdana" panose="020B0604030504040204" pitchFamily="34" charset="0"/>
                <a:cs typeface="Times New Roman" panose="02020603050405020304" pitchFamily="18" charset="0"/>
              </a:rPr>
            </a:br>
            <a:r>
              <a:rPr lang="en-US" sz="210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(Philippians 2:8-9)</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Grace</a:t>
            </a:r>
            <a:r>
              <a:rPr lang="en-US" sz="210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(2 Timothy 1:9)</a:t>
            </a:r>
          </a:p>
          <a:p>
            <a:pPr marL="0" indent="0">
              <a:spcBef>
                <a:spcPts val="0"/>
              </a:spcBef>
              <a:buNone/>
            </a:pPr>
            <a:r>
              <a:rPr lang="en-US" sz="2400" dirty="0">
                <a:latin typeface="Verdana" panose="020B0604030504040204" pitchFamily="34" charset="0"/>
                <a:ea typeface="Verdana" panose="020B0604030504040204" pitchFamily="34" charset="0"/>
                <a:cs typeface="Times New Roman" panose="02020603050405020304" pitchFamily="18" charset="0"/>
              </a:rPr>
              <a:t>Salvation from Sin</a:t>
            </a:r>
          </a:p>
          <a:p>
            <a:pPr marL="0" indent="0">
              <a:spcBef>
                <a:spcPts val="0"/>
              </a:spcBef>
              <a:buNone/>
            </a:pPr>
            <a:r>
              <a:rPr lang="en-US" sz="195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(2 Timothy 2:10)</a:t>
            </a:r>
          </a:p>
          <a:p>
            <a:pPr marL="0" indent="0">
              <a:spcBef>
                <a:spcPts val="0"/>
              </a:spcBef>
              <a:buNone/>
            </a:pPr>
            <a:r>
              <a:rPr lang="en-US" sz="2400" b="1" dirty="0">
                <a:latin typeface="Verdana" panose="020B0604030504040204" pitchFamily="34" charset="0"/>
                <a:ea typeface="Verdana" panose="020B0604030504040204" pitchFamily="34" charset="0"/>
                <a:cs typeface="Times New Roman" panose="02020603050405020304" pitchFamily="18" charset="0"/>
              </a:rPr>
              <a:t>All Spiritual Blessings</a:t>
            </a:r>
          </a:p>
          <a:p>
            <a:pPr marL="0" indent="0">
              <a:spcBef>
                <a:spcPts val="0"/>
              </a:spcBef>
              <a:buNone/>
            </a:pPr>
            <a:r>
              <a:rPr lang="en-US" sz="2100" dirty="0">
                <a:latin typeface="Verdana" panose="020B0604030504040204" pitchFamily="34" charset="0"/>
                <a:ea typeface="Verdana" panose="020B0604030504040204" pitchFamily="34" charset="0"/>
                <a:cs typeface="Times New Roman" panose="02020603050405020304" pitchFamily="18" charset="0"/>
              </a:rPr>
              <a:t>		</a:t>
            </a:r>
            <a:r>
              <a:rPr lang="en-US" sz="1800" dirty="0">
                <a:latin typeface="Verdana" panose="020B0604030504040204" pitchFamily="34" charset="0"/>
                <a:ea typeface="Verdana" panose="020B0604030504040204" pitchFamily="34" charset="0"/>
                <a:cs typeface="Times New Roman" panose="02020603050405020304" pitchFamily="18" charset="0"/>
              </a:rPr>
              <a:t>(Ephesians 1:3)</a:t>
            </a:r>
          </a:p>
        </p:txBody>
      </p:sp>
    </p:spTree>
    <p:extLst>
      <p:ext uri="{BB962C8B-B14F-4D97-AF65-F5344CB8AC3E}">
        <p14:creationId xmlns:p14="http://schemas.microsoft.com/office/powerpoint/2010/main" val="18436615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18111" y="640080"/>
            <a:ext cx="9122673" cy="777905"/>
          </a:xfrm>
        </p:spPr>
        <p:txBody>
          <a:bodyPr wrap="square">
            <a:spAutoFit/>
          </a:bodyPr>
          <a:lstStyle/>
          <a:p>
            <a:pPr algn="ctr"/>
            <a:r>
              <a:rPr lang="en-US" sz="4950" b="1" dirty="0">
                <a:solidFill>
                  <a:schemeClr val="tx1"/>
                </a:solidFill>
                <a:latin typeface="Verdana" panose="020B0604030504040204" pitchFamily="34" charset="0"/>
                <a:ea typeface="Verdana" panose="020B0604030504040204" pitchFamily="34" charset="0"/>
              </a:rPr>
              <a:t>Those “In Christ” have …</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4893647"/>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Heard the word of God.</a:t>
            </a:r>
            <a:b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br>
            <a:endParaRPr lang="en-US"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“It was for this </a:t>
            </a:r>
            <a:r>
              <a:rPr lang="en-US" b="1"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He called you through our gospel</a:t>
            </a:r>
            <a:r>
              <a:rPr lang="en-US"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 that you may gain the glory of our Lord Jesus Christ. So then, brethren, stand firm and hold to the traditions which you were taught, whether by word of mouth or by letter from us.” </a:t>
            </a:r>
            <a:r>
              <a:rPr lang="en-US"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 </a:t>
            </a:r>
            <a:r>
              <a:rPr lang="en-US" dirty="0">
                <a:solidFill>
                  <a:schemeClr val="tx1"/>
                </a:solidFill>
                <a:latin typeface="Verdana" panose="020B0604030504040204" pitchFamily="34" charset="0"/>
                <a:ea typeface="Verdana" panose="020B0604030504040204" pitchFamily="34" charset="0"/>
                <a:cs typeface="Times New Roman" panose="02020603050405020304" pitchFamily="18" charset="0"/>
              </a:rPr>
              <a:t>2 Thessalonians 2:14-15</a:t>
            </a:r>
          </a:p>
          <a:p>
            <a:pPr marL="0" indent="0">
              <a:lnSpc>
                <a:spcPct val="100000"/>
              </a:lnSpc>
              <a:spcBef>
                <a:spcPts val="0"/>
              </a:spcBef>
              <a:buNone/>
            </a:pPr>
            <a:endParaRPr lang="en-US" dirty="0">
              <a:solidFill>
                <a:schemeClr val="tx1"/>
              </a:solidFill>
              <a:latin typeface="Verdana" panose="020B0604030504040204" pitchFamily="34" charset="0"/>
              <a:ea typeface="Verdana" panose="020B060403050404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“Therefore, putting aside all filthiness and all that remains of wickedness, in humility </a:t>
            </a:r>
            <a:r>
              <a:rPr lang="en-US" b="1"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receive</a:t>
            </a:r>
            <a:r>
              <a:rPr lang="en-US"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 </a:t>
            </a:r>
            <a:r>
              <a:rPr lang="en-US" b="1"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the word </a:t>
            </a:r>
            <a:r>
              <a:rPr lang="en-US" i="1"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implanted, which is able to save your souls.” </a:t>
            </a:r>
            <a:r>
              <a:rPr lang="en-US" i="1" dirty="0">
                <a:solidFill>
                  <a:schemeClr val="tx1"/>
                </a:solidFill>
                <a:latin typeface="Verdana" panose="020B0604030504040204" pitchFamily="34" charset="0"/>
                <a:ea typeface="Verdana" panose="020B0604030504040204" pitchFamily="34" charset="0"/>
                <a:cs typeface="Times New Roman" panose="02020603050405020304" pitchFamily="18" charset="0"/>
              </a:rPr>
              <a:t>– </a:t>
            </a:r>
            <a:r>
              <a:rPr lang="en-US" dirty="0">
                <a:solidFill>
                  <a:schemeClr val="tx1"/>
                </a:solidFill>
                <a:effectLst/>
                <a:latin typeface="Verdana" panose="020B0604030504040204" pitchFamily="34" charset="0"/>
                <a:ea typeface="Verdana" panose="020B0604030504040204" pitchFamily="34" charset="0"/>
                <a:cs typeface="Times New Roman" panose="02020603050405020304" pitchFamily="18" charset="0"/>
              </a:rPr>
              <a:t>James 1:21</a:t>
            </a:r>
          </a:p>
        </p:txBody>
      </p:sp>
    </p:spTree>
    <p:extLst>
      <p:ext uri="{BB962C8B-B14F-4D97-AF65-F5344CB8AC3E}">
        <p14:creationId xmlns:p14="http://schemas.microsoft.com/office/powerpoint/2010/main" val="2303623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3785652"/>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Believed</a:t>
            </a:r>
            <a:r>
              <a:rPr lang="en-US" b="1" dirty="0">
                <a:solidFill>
                  <a:schemeClr val="tx1"/>
                </a:solidFill>
                <a:latin typeface="Verdana" panose="020B0604030504040204" pitchFamily="34" charset="0"/>
                <a:ea typeface="Calibri" panose="020F0502020204030204" pitchFamily="34" charset="0"/>
                <a:cs typeface="Times New Roman" panose="02020603050405020304" pitchFamily="18" charset="0"/>
              </a:rPr>
              <a:t> the gospel of Jesus Christ.</a:t>
            </a:r>
            <a:b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br>
            <a:endPar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“And without faith it is impossible to please Him, for he who comes to God must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believe</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that He is and that He is a rewarder of those who seek Him.”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Hebrews 11:6</a:t>
            </a:r>
          </a:p>
          <a:p>
            <a:pPr marL="0" indent="0">
              <a:lnSpc>
                <a:spcPct val="100000"/>
              </a:lnSpc>
              <a:spcBef>
                <a:spcPts val="0"/>
              </a:spcBef>
              <a:buNone/>
            </a:pP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“Therefore I said to you that you will die in your sins; for unless you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believe</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that I am He, you will die in your sins.”</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 John 8:24</a:t>
            </a:r>
            <a:endParaRPr lang="en-US"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7715486C-9E84-3823-CF15-76CBD12EED76}"/>
              </a:ext>
            </a:extLst>
          </p:cNvPr>
          <p:cNvSpPr>
            <a:spLocks noGrp="1"/>
          </p:cNvSpPr>
          <p:nvPr>
            <p:ph type="title"/>
          </p:nvPr>
        </p:nvSpPr>
        <p:spPr>
          <a:xfrm>
            <a:off x="18111" y="640080"/>
            <a:ext cx="9122673" cy="777905"/>
          </a:xfrm>
        </p:spPr>
        <p:txBody>
          <a:bodyPr wrap="square">
            <a:spAutoFit/>
          </a:bodyPr>
          <a:lstStyle/>
          <a:p>
            <a:pPr algn="ctr"/>
            <a:r>
              <a:rPr lang="en-US" sz="4950" b="1" dirty="0">
                <a:solidFill>
                  <a:schemeClr val="tx1"/>
                </a:solidFill>
                <a:latin typeface="Verdana" panose="020B0604030504040204" pitchFamily="34" charset="0"/>
                <a:ea typeface="Verdana" panose="020B0604030504040204" pitchFamily="34" charset="0"/>
              </a:rPr>
              <a:t>Those “In Christ” have …</a:t>
            </a:r>
          </a:p>
        </p:txBody>
      </p:sp>
    </p:spTree>
    <p:extLst>
      <p:ext uri="{BB962C8B-B14F-4D97-AF65-F5344CB8AC3E}">
        <p14:creationId xmlns:p14="http://schemas.microsoft.com/office/powerpoint/2010/main" val="31500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4823115"/>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Repented of sins …</a:t>
            </a:r>
          </a:p>
          <a:p>
            <a:pPr marL="0" indent="0">
              <a:lnSpc>
                <a:spcPct val="100000"/>
              </a:lnSpc>
              <a:spcBef>
                <a:spcPts val="0"/>
              </a:spcBef>
              <a:buNone/>
            </a:pPr>
            <a:endParaRPr lang="en-US" sz="1800"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“I tell you, no, but unless you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repent</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you will all likewise perish.”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Luke 13:3</a:t>
            </a:r>
            <a:endParaRPr lang="en-US"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“Therefore having overlooked the times of ignorance, God is now declaring to men that all people everywhere should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repent</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because He has fixed a day in which He will judge the world in righteousness through a Man whom He has appointed, having furnished proof to all men by raising Him from the dead.”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Acts 17:30-31</a:t>
            </a:r>
            <a:endParaRPr lang="en-US"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C0469163-BAED-D95E-D9EC-FD9163ED3202}"/>
              </a:ext>
            </a:extLst>
          </p:cNvPr>
          <p:cNvSpPr>
            <a:spLocks noGrp="1"/>
          </p:cNvSpPr>
          <p:nvPr>
            <p:ph type="title"/>
          </p:nvPr>
        </p:nvSpPr>
        <p:spPr>
          <a:xfrm>
            <a:off x="18111" y="640080"/>
            <a:ext cx="9122673" cy="777905"/>
          </a:xfrm>
        </p:spPr>
        <p:txBody>
          <a:bodyPr wrap="square">
            <a:spAutoFit/>
          </a:bodyPr>
          <a:lstStyle/>
          <a:p>
            <a:pPr algn="ctr"/>
            <a:r>
              <a:rPr lang="en-US" sz="4950" b="1" dirty="0">
                <a:solidFill>
                  <a:schemeClr val="tx1"/>
                </a:solidFill>
                <a:latin typeface="Verdana" panose="020B0604030504040204" pitchFamily="34" charset="0"/>
                <a:ea typeface="Verdana" panose="020B0604030504040204" pitchFamily="34" charset="0"/>
              </a:rPr>
              <a:t>Those “In Christ” have …</a:t>
            </a:r>
          </a:p>
        </p:txBody>
      </p:sp>
    </p:spTree>
    <p:extLst>
      <p:ext uri="{BB962C8B-B14F-4D97-AF65-F5344CB8AC3E}">
        <p14:creationId xmlns:p14="http://schemas.microsoft.com/office/powerpoint/2010/main" val="2611247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4823115"/>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Confessed Jesus Christ as Lord …</a:t>
            </a: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US" sz="1800"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for with the heart a person believes, resulting in righteousness, and with the mouth he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confesses</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resulting in salvation.”</a:t>
            </a:r>
            <a:b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b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Romans 10:10</a:t>
            </a:r>
          </a:p>
          <a:p>
            <a:pPr marL="0" indent="0">
              <a:lnSpc>
                <a:spcPct val="107000"/>
              </a:lnSpc>
              <a:spcBef>
                <a:spcPts val="0"/>
              </a:spcBef>
              <a:spcAft>
                <a:spcPts val="600"/>
              </a:spcAft>
              <a:buNone/>
            </a:pPr>
            <a:endParaRPr lang="en-US"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“Therefore everyone who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confesses</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Me before men, I will also confess him before My Father who is in heaven. But whoever denies Me before men, I will also deny him before My Father who is in heaven.”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Matthew 10:32-33</a:t>
            </a:r>
            <a:endParaRPr lang="en-US"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D026AA91-37F9-484F-7BFB-2715ACEEE425}"/>
              </a:ext>
            </a:extLst>
          </p:cNvPr>
          <p:cNvSpPr>
            <a:spLocks noGrp="1"/>
          </p:cNvSpPr>
          <p:nvPr>
            <p:ph type="title"/>
          </p:nvPr>
        </p:nvSpPr>
        <p:spPr>
          <a:xfrm>
            <a:off x="18111" y="640080"/>
            <a:ext cx="9122673" cy="777905"/>
          </a:xfrm>
        </p:spPr>
        <p:txBody>
          <a:bodyPr wrap="square">
            <a:spAutoFit/>
          </a:bodyPr>
          <a:lstStyle/>
          <a:p>
            <a:pPr algn="ctr"/>
            <a:r>
              <a:rPr lang="en-US" sz="4950" b="1" dirty="0">
                <a:solidFill>
                  <a:schemeClr val="tx1"/>
                </a:solidFill>
                <a:latin typeface="Verdana" panose="020B0604030504040204" pitchFamily="34" charset="0"/>
                <a:ea typeface="Verdana" panose="020B0604030504040204" pitchFamily="34" charset="0"/>
              </a:rPr>
              <a:t>Those “In Christ” have …</a:t>
            </a:r>
          </a:p>
        </p:txBody>
      </p:sp>
    </p:spTree>
    <p:extLst>
      <p:ext uri="{BB962C8B-B14F-4D97-AF65-F5344CB8AC3E}">
        <p14:creationId xmlns:p14="http://schemas.microsoft.com/office/powerpoint/2010/main" val="315184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42994" y="1828800"/>
            <a:ext cx="8884024" cy="4893647"/>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Been Baptized Into Christ ...</a:t>
            </a: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192881" indent="-192881">
              <a:lnSpc>
                <a:spcPct val="100000"/>
              </a:lnSpc>
              <a:spcBef>
                <a:spcPts val="0"/>
              </a:spcBef>
              <a:buFont typeface="Wingdings" panose="05000000000000000000" pitchFamily="2" charset="2"/>
              <a:buChar char="Ø"/>
            </a:pP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“For you are all sons of God through faith in Christ Jesus. For all of you who were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baptized into Christ </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have clothed yourselves with Christ.”</a:t>
            </a:r>
            <a:b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b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Galatians 3:26-27</a:t>
            </a:r>
          </a:p>
          <a:p>
            <a:pPr marL="0" indent="0">
              <a:lnSpc>
                <a:spcPct val="100000"/>
              </a:lnSpc>
              <a:spcBef>
                <a:spcPts val="0"/>
              </a:spcBef>
              <a:buNone/>
            </a:pPr>
            <a:br>
              <a:rPr lang="en-US" u="sng"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b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Or do you not know that all of us who have been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baptized into Christ</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Jesus have been baptized into His death? Therefore we have been buried with Him through baptism into death, so that as Christ was raised from the dead through the glory of the Father, so we too might walk in newness of life.” –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Romans 6:3-4</a:t>
            </a: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D2A7B949-B377-5C4B-39B5-8E39DB69D409}"/>
              </a:ext>
            </a:extLst>
          </p:cNvPr>
          <p:cNvSpPr>
            <a:spLocks noGrp="1"/>
          </p:cNvSpPr>
          <p:nvPr>
            <p:ph type="title"/>
          </p:nvPr>
        </p:nvSpPr>
        <p:spPr>
          <a:xfrm>
            <a:off x="18111" y="640080"/>
            <a:ext cx="9122673" cy="777905"/>
          </a:xfrm>
        </p:spPr>
        <p:txBody>
          <a:bodyPr wrap="square">
            <a:spAutoFit/>
          </a:bodyPr>
          <a:lstStyle/>
          <a:p>
            <a:pPr algn="ctr"/>
            <a:r>
              <a:rPr lang="en-US" sz="4950" b="1" dirty="0">
                <a:solidFill>
                  <a:schemeClr val="tx1"/>
                </a:solidFill>
                <a:latin typeface="Verdana" panose="020B0604030504040204" pitchFamily="34" charset="0"/>
                <a:ea typeface="Verdana" panose="020B0604030504040204" pitchFamily="34" charset="0"/>
              </a:rPr>
              <a:t>Those “In Christ” have …</a:t>
            </a:r>
          </a:p>
        </p:txBody>
      </p:sp>
    </p:spTree>
    <p:extLst>
      <p:ext uri="{BB962C8B-B14F-4D97-AF65-F5344CB8AC3E}">
        <p14:creationId xmlns:p14="http://schemas.microsoft.com/office/powerpoint/2010/main" val="380062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681318" y="1828800"/>
            <a:ext cx="7834032" cy="4125104"/>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Been Baptized for Forgiveness of Sins …</a:t>
            </a: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i="1" dirty="0">
                <a:solidFill>
                  <a:schemeClr val="tx1"/>
                </a:solidFill>
                <a:latin typeface="Verdana" panose="020B0604030504040204" pitchFamily="34" charset="0"/>
                <a:ea typeface="Calibri" panose="020F0502020204030204" pitchFamily="34" charset="0"/>
                <a:cs typeface="Times New Roman" panose="02020603050405020304" pitchFamily="18" charset="0"/>
              </a:rPr>
              <a:t>“Peter said to them, “Repent, and each of you be </a:t>
            </a:r>
            <a:r>
              <a:rPr lang="en-US" b="1" i="1" dirty="0">
                <a:solidFill>
                  <a:schemeClr val="tx1"/>
                </a:solidFill>
                <a:latin typeface="Verdana" panose="020B0604030504040204" pitchFamily="34" charset="0"/>
                <a:ea typeface="Calibri" panose="020F0502020204030204" pitchFamily="34" charset="0"/>
                <a:cs typeface="Times New Roman" panose="02020603050405020304" pitchFamily="18" charset="0"/>
              </a:rPr>
              <a:t>baptized</a:t>
            </a:r>
            <a:r>
              <a:rPr lang="en-US" i="1" dirty="0">
                <a:solidFill>
                  <a:schemeClr val="tx1"/>
                </a:solidFill>
                <a:latin typeface="Verdana" panose="020B0604030504040204" pitchFamily="34" charset="0"/>
                <a:ea typeface="Calibri" panose="020F0502020204030204" pitchFamily="34" charset="0"/>
                <a:cs typeface="Times New Roman" panose="02020603050405020304" pitchFamily="18" charset="0"/>
              </a:rPr>
              <a:t> in the name of Jesus Christ </a:t>
            </a:r>
            <a:r>
              <a:rPr lang="en-US" b="1" i="1" dirty="0">
                <a:solidFill>
                  <a:schemeClr val="tx1"/>
                </a:solidFill>
                <a:latin typeface="Verdana" panose="020B0604030504040204" pitchFamily="34" charset="0"/>
                <a:ea typeface="Calibri" panose="020F0502020204030204" pitchFamily="34" charset="0"/>
                <a:cs typeface="Times New Roman" panose="02020603050405020304" pitchFamily="18" charset="0"/>
              </a:rPr>
              <a:t>for the forgiveness of your sins</a:t>
            </a:r>
            <a:r>
              <a:rPr lang="en-US" i="1" dirty="0">
                <a:solidFill>
                  <a:schemeClr val="tx1"/>
                </a:solidFill>
                <a:latin typeface="Verdana" panose="020B0604030504040204" pitchFamily="34" charset="0"/>
                <a:ea typeface="Calibri" panose="020F0502020204030204" pitchFamily="34" charset="0"/>
                <a:cs typeface="Times New Roman" panose="02020603050405020304" pitchFamily="18" charset="0"/>
              </a:rPr>
              <a:t>; and you will receive the gift of the Holy Spirit.” – </a:t>
            </a:r>
            <a:r>
              <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rPr>
              <a:t>Acts 2:38</a:t>
            </a:r>
            <a:endPar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“He who has believed and has been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baptized</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shall be saved; but he who has disbelieved shall be condemned.” –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Mark 16:16</a:t>
            </a:r>
            <a:endParaRPr lang="en-US"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8B4A196B-608D-81AB-EF66-3A24EAA41D76}"/>
              </a:ext>
            </a:extLst>
          </p:cNvPr>
          <p:cNvSpPr>
            <a:spLocks noGrp="1"/>
          </p:cNvSpPr>
          <p:nvPr>
            <p:ph type="title"/>
          </p:nvPr>
        </p:nvSpPr>
        <p:spPr>
          <a:xfrm>
            <a:off x="18111" y="640080"/>
            <a:ext cx="9122673" cy="777905"/>
          </a:xfrm>
        </p:spPr>
        <p:txBody>
          <a:bodyPr wrap="square">
            <a:spAutoFit/>
          </a:bodyPr>
          <a:lstStyle/>
          <a:p>
            <a:pPr algn="ctr"/>
            <a:r>
              <a:rPr lang="en-US" sz="4950" b="1" dirty="0">
                <a:solidFill>
                  <a:schemeClr val="tx1"/>
                </a:solidFill>
                <a:latin typeface="Verdana" panose="020B0604030504040204" pitchFamily="34" charset="0"/>
                <a:ea typeface="Verdana" panose="020B0604030504040204" pitchFamily="34" charset="0"/>
              </a:rPr>
              <a:t>Those “In Christ” have …</a:t>
            </a:r>
          </a:p>
        </p:txBody>
      </p:sp>
    </p:spTree>
    <p:extLst>
      <p:ext uri="{BB962C8B-B14F-4D97-AF65-F5344CB8AC3E}">
        <p14:creationId xmlns:p14="http://schemas.microsoft.com/office/powerpoint/2010/main" val="245556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152312" y="1828800"/>
            <a:ext cx="8867513" cy="4893647"/>
          </a:xfrm>
        </p:spPr>
        <p:txBody>
          <a:bodyPr>
            <a:spAutoFit/>
          </a:bodyPr>
          <a:lstStyle/>
          <a:p>
            <a:pPr marL="192881" indent="-192881">
              <a:lnSpc>
                <a:spcPct val="100000"/>
              </a:lnSpc>
              <a:spcBef>
                <a:spcPts val="0"/>
              </a:spcBef>
              <a:buFont typeface="Wingdings" panose="05000000000000000000" pitchFamily="2" charset="2"/>
              <a:buChar char="Ø"/>
            </a:pPr>
            <a:r>
              <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Remain Obedient to God.</a:t>
            </a:r>
          </a:p>
          <a:p>
            <a:pPr marL="0" indent="0">
              <a:lnSpc>
                <a:spcPct val="100000"/>
              </a:lnSpc>
              <a:spcBef>
                <a:spcPts val="0"/>
              </a:spcBef>
              <a:buNone/>
            </a:pPr>
            <a:endParaRPr lang="en-US" b="1"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“Not everyone who says to Me, ‘Lord, Lord,’ will enter the kingdom of heaven, but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he who does the will of My Father</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who is in heaven will enter.”</a:t>
            </a:r>
            <a:b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b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Matthew 7:21</a:t>
            </a:r>
          </a:p>
          <a:p>
            <a:pPr marL="0" indent="0">
              <a:lnSpc>
                <a:spcPct val="100000"/>
              </a:lnSpc>
              <a:spcBef>
                <a:spcPts val="0"/>
              </a:spcBef>
              <a:buNone/>
            </a:pPr>
            <a:endParaRPr lang="en-US" b="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“Be </a:t>
            </a:r>
            <a:r>
              <a:rPr lang="en-US" b="1"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faithful until death</a:t>
            </a:r>
            <a:r>
              <a:rPr lang="en-US" i="1"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and I will give you the crown of life.” </a:t>
            </a:r>
            <a:r>
              <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rPr>
              <a:t>– Revelation 2:10b</a:t>
            </a:r>
          </a:p>
          <a:p>
            <a:pPr marL="0" indent="0">
              <a:lnSpc>
                <a:spcPct val="100000"/>
              </a:lnSpc>
              <a:spcBef>
                <a:spcPts val="0"/>
              </a:spcBef>
              <a:buNone/>
            </a:pPr>
            <a:endPar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endParaRPr>
          </a:p>
          <a:p>
            <a:pPr marL="0" indent="0">
              <a:lnSpc>
                <a:spcPct val="100000"/>
              </a:lnSpc>
              <a:spcBef>
                <a:spcPts val="0"/>
              </a:spcBef>
              <a:buNone/>
            </a:pPr>
            <a:r>
              <a:rPr lang="en-US" i="1" dirty="0">
                <a:solidFill>
                  <a:schemeClr val="tx1"/>
                </a:solidFill>
                <a:latin typeface="Verdana" panose="020B0604030504040204" pitchFamily="34" charset="0"/>
                <a:ea typeface="Calibri" panose="020F0502020204030204" pitchFamily="34" charset="0"/>
                <a:cs typeface="Times New Roman" panose="02020603050405020304" pitchFamily="18" charset="0"/>
              </a:rPr>
              <a:t>“Take care, brethren, that there not be in any one of you an evil, </a:t>
            </a:r>
            <a:r>
              <a:rPr lang="en-US" b="1" i="1" dirty="0">
                <a:solidFill>
                  <a:schemeClr val="tx1"/>
                </a:solidFill>
                <a:latin typeface="Verdana" panose="020B0604030504040204" pitchFamily="34" charset="0"/>
                <a:ea typeface="Calibri" panose="020F0502020204030204" pitchFamily="34" charset="0"/>
                <a:cs typeface="Times New Roman" panose="02020603050405020304" pitchFamily="18" charset="0"/>
              </a:rPr>
              <a:t>unbelieving heart that falls away </a:t>
            </a:r>
            <a:r>
              <a:rPr lang="en-US" i="1" dirty="0">
                <a:solidFill>
                  <a:schemeClr val="tx1"/>
                </a:solidFill>
                <a:latin typeface="Verdana" panose="020B0604030504040204" pitchFamily="34" charset="0"/>
                <a:ea typeface="Calibri" panose="020F0502020204030204" pitchFamily="34" charset="0"/>
                <a:cs typeface="Times New Roman" panose="02020603050405020304" pitchFamily="18" charset="0"/>
              </a:rPr>
              <a:t>from the living God.” </a:t>
            </a:r>
            <a:r>
              <a:rPr lang="en-US" dirty="0">
                <a:solidFill>
                  <a:schemeClr val="tx1"/>
                </a:solidFill>
                <a:latin typeface="Verdana" panose="020B0604030504040204" pitchFamily="34" charset="0"/>
                <a:ea typeface="Calibri" panose="020F0502020204030204" pitchFamily="34" charset="0"/>
                <a:cs typeface="Times New Roman" panose="02020603050405020304" pitchFamily="18" charset="0"/>
              </a:rPr>
              <a:t>– Hebrews 3:12</a:t>
            </a:r>
            <a:endParaRPr lang="en-US" dirty="0">
              <a:solidFill>
                <a:schemeClr val="tx1"/>
              </a:solidFill>
              <a:effectLst/>
              <a:latin typeface="Verdana" panose="020B0604030504040204" pitchFamily="34" charset="0"/>
              <a:ea typeface="Calibri" panose="020F0502020204030204" pitchFamily="34" charset="0"/>
              <a:cs typeface="Times New Roman" panose="02020603050405020304" pitchFamily="18" charset="0"/>
            </a:endParaRPr>
          </a:p>
        </p:txBody>
      </p:sp>
      <p:sp>
        <p:nvSpPr>
          <p:cNvPr id="6" name="Title 1">
            <a:extLst>
              <a:ext uri="{FF2B5EF4-FFF2-40B4-BE49-F238E27FC236}">
                <a16:creationId xmlns:a16="http://schemas.microsoft.com/office/drawing/2014/main" id="{7672932A-E864-310B-7B8D-647CD6E9F75A}"/>
              </a:ext>
            </a:extLst>
          </p:cNvPr>
          <p:cNvSpPr>
            <a:spLocks noGrp="1"/>
          </p:cNvSpPr>
          <p:nvPr>
            <p:ph type="title"/>
          </p:nvPr>
        </p:nvSpPr>
        <p:spPr>
          <a:xfrm>
            <a:off x="117695" y="643543"/>
            <a:ext cx="8935766" cy="770980"/>
          </a:xfrm>
        </p:spPr>
        <p:txBody>
          <a:bodyPr wrap="square">
            <a:spAutoFit/>
          </a:bodyPr>
          <a:lstStyle/>
          <a:p>
            <a:pPr algn="ctr"/>
            <a:r>
              <a:rPr lang="en-US" sz="4800" b="1" dirty="0">
                <a:solidFill>
                  <a:schemeClr val="tx1"/>
                </a:solidFill>
                <a:latin typeface="Verdana" panose="020B0604030504040204" pitchFamily="34" charset="0"/>
                <a:ea typeface="Verdana" panose="020B0604030504040204" pitchFamily="34" charset="0"/>
              </a:rPr>
              <a:t>Those “In Christ” must …</a:t>
            </a:r>
          </a:p>
        </p:txBody>
      </p:sp>
    </p:spTree>
    <p:extLst>
      <p:ext uri="{BB962C8B-B14F-4D97-AF65-F5344CB8AC3E}">
        <p14:creationId xmlns:p14="http://schemas.microsoft.com/office/powerpoint/2010/main" val="319708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1065E-4296-8DF5-7B64-AD6B98CB8E54}"/>
              </a:ext>
            </a:extLst>
          </p:cNvPr>
          <p:cNvSpPr>
            <a:spLocks noGrp="1"/>
          </p:cNvSpPr>
          <p:nvPr>
            <p:ph type="title"/>
          </p:nvPr>
        </p:nvSpPr>
        <p:spPr>
          <a:xfrm>
            <a:off x="95982" y="250671"/>
            <a:ext cx="8836269" cy="1440394"/>
          </a:xfrm>
        </p:spPr>
        <p:txBody>
          <a:bodyPr vert="horz" lIns="68580" tIns="34290" rIns="68580" bIns="34290" rtlCol="0" anchor="b">
            <a:spAutoFit/>
          </a:bodyPr>
          <a:lstStyle/>
          <a:p>
            <a:pPr algn="ctr"/>
            <a:r>
              <a:rPr lang="en-US" sz="4950" dirty="0">
                <a:solidFill>
                  <a:schemeClr val="tx1"/>
                </a:solidFill>
                <a:latin typeface="Verdana" panose="020B0604030504040204" pitchFamily="34" charset="0"/>
                <a:ea typeface="Verdana" panose="020B0604030504040204" pitchFamily="34" charset="0"/>
              </a:rPr>
              <a:t>GOD’S PLAN OF SALVATION</a:t>
            </a:r>
          </a:p>
        </p:txBody>
      </p:sp>
      <p:sp>
        <p:nvSpPr>
          <p:cNvPr id="3" name="Subtitle 2">
            <a:extLst>
              <a:ext uri="{FF2B5EF4-FFF2-40B4-BE49-F238E27FC236}">
                <a16:creationId xmlns:a16="http://schemas.microsoft.com/office/drawing/2014/main" id="{CB1E16F6-91DD-6784-22A4-7E2A0D9FD721}"/>
              </a:ext>
            </a:extLst>
          </p:cNvPr>
          <p:cNvSpPr>
            <a:spLocks noGrp="1"/>
          </p:cNvSpPr>
          <p:nvPr>
            <p:ph type="subTitle" idx="4294967295"/>
          </p:nvPr>
        </p:nvSpPr>
        <p:spPr>
          <a:xfrm>
            <a:off x="217695" y="1828800"/>
            <a:ext cx="8709025" cy="4122738"/>
          </a:xfrm>
        </p:spPr>
        <p:txBody>
          <a:bodyPr vert="horz" lIns="68580" tIns="34290" rIns="68580" bIns="34290" rtlCol="0">
            <a:spAutoFit/>
          </a:bodyPr>
          <a:lstStyle/>
          <a:p>
            <a:pPr marL="21431">
              <a:spcBef>
                <a:spcPts val="0"/>
              </a:spcBef>
              <a:spcAft>
                <a:spcPts val="450"/>
              </a:spcAft>
            </a:pPr>
            <a:r>
              <a:rPr lang="en-US" sz="2250" b="1" dirty="0">
                <a:solidFill>
                  <a:schemeClr val="tx1"/>
                </a:solidFill>
              </a:rPr>
              <a:t>Hear the word </a:t>
            </a:r>
            <a:r>
              <a:rPr lang="en-US" sz="2250" dirty="0">
                <a:solidFill>
                  <a:schemeClr val="tx1"/>
                </a:solidFill>
              </a:rPr>
              <a:t>(2 Thessalonians 2:14-15; James 1:21)</a:t>
            </a:r>
            <a:br>
              <a:rPr lang="en-US" sz="2250" dirty="0">
                <a:solidFill>
                  <a:schemeClr val="tx1"/>
                </a:solidFill>
              </a:rPr>
            </a:br>
            <a:endParaRPr lang="en-US" sz="2250" dirty="0">
              <a:solidFill>
                <a:schemeClr val="tx1"/>
              </a:solidFill>
            </a:endParaRPr>
          </a:p>
          <a:p>
            <a:pPr marL="192881">
              <a:spcBef>
                <a:spcPts val="0"/>
              </a:spcBef>
              <a:spcAft>
                <a:spcPts val="450"/>
              </a:spcAft>
            </a:pPr>
            <a:r>
              <a:rPr lang="en-US" sz="2250" b="1" dirty="0">
                <a:solidFill>
                  <a:schemeClr val="tx1"/>
                </a:solidFill>
              </a:rPr>
              <a:t>Believe the gospel </a:t>
            </a:r>
            <a:r>
              <a:rPr lang="en-US" sz="2250" dirty="0">
                <a:solidFill>
                  <a:schemeClr val="tx1"/>
                </a:solidFill>
              </a:rPr>
              <a:t>(Hebrews 11:6; John 8:24)</a:t>
            </a:r>
            <a:br>
              <a:rPr lang="en-US" sz="2250" dirty="0">
                <a:solidFill>
                  <a:schemeClr val="tx1"/>
                </a:solidFill>
              </a:rPr>
            </a:br>
            <a:endParaRPr lang="en-US" sz="2250" dirty="0">
              <a:solidFill>
                <a:schemeClr val="tx1"/>
              </a:solidFill>
            </a:endParaRPr>
          </a:p>
          <a:p>
            <a:pPr marL="192881">
              <a:spcBef>
                <a:spcPts val="0"/>
              </a:spcBef>
              <a:spcAft>
                <a:spcPts val="450"/>
              </a:spcAft>
            </a:pPr>
            <a:r>
              <a:rPr lang="en-US" sz="2250" b="1" dirty="0">
                <a:solidFill>
                  <a:schemeClr val="tx1"/>
                </a:solidFill>
              </a:rPr>
              <a:t>Repent of sins </a:t>
            </a:r>
            <a:r>
              <a:rPr lang="en-US" sz="2250" dirty="0">
                <a:solidFill>
                  <a:schemeClr val="tx1"/>
                </a:solidFill>
              </a:rPr>
              <a:t>(Luke 13:3; Acts 17:30-31)</a:t>
            </a:r>
          </a:p>
          <a:p>
            <a:pPr marL="0" indent="0">
              <a:spcBef>
                <a:spcPts val="0"/>
              </a:spcBef>
              <a:spcAft>
                <a:spcPts val="450"/>
              </a:spcAft>
              <a:buNone/>
            </a:pPr>
            <a:endParaRPr lang="en-US" sz="2250" dirty="0">
              <a:solidFill>
                <a:schemeClr val="tx1"/>
              </a:solidFill>
            </a:endParaRPr>
          </a:p>
          <a:p>
            <a:pPr marL="192881">
              <a:spcBef>
                <a:spcPts val="0"/>
              </a:spcBef>
              <a:spcAft>
                <a:spcPts val="450"/>
              </a:spcAft>
            </a:pPr>
            <a:r>
              <a:rPr lang="en-US" sz="2250" b="1" dirty="0">
                <a:solidFill>
                  <a:schemeClr val="tx1"/>
                </a:solidFill>
              </a:rPr>
              <a:t>Confess Jesus Christ </a:t>
            </a:r>
            <a:r>
              <a:rPr lang="en-US" sz="2250" dirty="0">
                <a:solidFill>
                  <a:schemeClr val="tx1"/>
                </a:solidFill>
              </a:rPr>
              <a:t>(Romans 10:10; Matthew 10:32-33)</a:t>
            </a:r>
          </a:p>
          <a:p>
            <a:pPr marL="0" indent="0">
              <a:spcBef>
                <a:spcPts val="0"/>
              </a:spcBef>
              <a:spcAft>
                <a:spcPts val="450"/>
              </a:spcAft>
              <a:buNone/>
            </a:pPr>
            <a:endParaRPr lang="en-US" sz="2250" dirty="0">
              <a:solidFill>
                <a:schemeClr val="tx1"/>
              </a:solidFill>
            </a:endParaRPr>
          </a:p>
          <a:p>
            <a:pPr marL="192881">
              <a:spcBef>
                <a:spcPts val="0"/>
              </a:spcBef>
              <a:spcAft>
                <a:spcPts val="450"/>
              </a:spcAft>
            </a:pPr>
            <a:r>
              <a:rPr lang="en-US" sz="2250" b="1" dirty="0">
                <a:solidFill>
                  <a:schemeClr val="tx1"/>
                </a:solidFill>
              </a:rPr>
              <a:t>Be Baptized </a:t>
            </a:r>
            <a:r>
              <a:rPr lang="en-US" sz="2250" dirty="0">
                <a:solidFill>
                  <a:schemeClr val="tx1"/>
                </a:solidFill>
              </a:rPr>
              <a:t>(Galatians 3:26-27; Romans 6:3-4; Mark 16:16; Acts 2:38)</a:t>
            </a:r>
          </a:p>
          <a:p>
            <a:pPr marL="0" indent="0">
              <a:spcBef>
                <a:spcPts val="0"/>
              </a:spcBef>
              <a:spcAft>
                <a:spcPts val="450"/>
              </a:spcAft>
              <a:buNone/>
            </a:pPr>
            <a:endParaRPr lang="en-US" sz="2250" dirty="0">
              <a:solidFill>
                <a:schemeClr val="tx1"/>
              </a:solidFill>
            </a:endParaRPr>
          </a:p>
          <a:p>
            <a:pPr marL="192881">
              <a:spcBef>
                <a:spcPts val="0"/>
              </a:spcBef>
              <a:spcAft>
                <a:spcPts val="450"/>
              </a:spcAft>
            </a:pPr>
            <a:r>
              <a:rPr lang="en-US" sz="2250" b="1" dirty="0">
                <a:solidFill>
                  <a:schemeClr val="tx1"/>
                </a:solidFill>
              </a:rPr>
              <a:t>Remain Obedient </a:t>
            </a:r>
            <a:r>
              <a:rPr lang="en-US" sz="2250" dirty="0">
                <a:solidFill>
                  <a:schemeClr val="tx1"/>
                </a:solidFill>
              </a:rPr>
              <a:t>(Matthew 7:21; Revelation 2:10; Hebrews 3:12)</a:t>
            </a:r>
          </a:p>
        </p:txBody>
      </p:sp>
    </p:spTree>
    <p:extLst>
      <p:ext uri="{BB962C8B-B14F-4D97-AF65-F5344CB8AC3E}">
        <p14:creationId xmlns:p14="http://schemas.microsoft.com/office/powerpoint/2010/main" val="4014616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5625"/>
            <a:ext cx="7675350" cy="2917722"/>
          </a:xfrm>
        </p:spPr>
        <p:txBody>
          <a:bodyPr>
            <a:spAutoFit/>
          </a:bodyPr>
          <a:lstStyle/>
          <a:p>
            <a:pPr marL="0" indent="0" algn="ctr">
              <a:spcBef>
                <a:spcPts val="0"/>
              </a:spcBef>
              <a:buNone/>
            </a:pPr>
            <a:r>
              <a:rPr lang="en-US" sz="2400" dirty="0">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latin typeface="Verdana" panose="020B0604030504040204" pitchFamily="34" charset="0"/>
                <a:ea typeface="Times New Roman" panose="02020603050405020304" pitchFamily="18" charset="0"/>
                <a:cs typeface="Times New Roman" panose="02020603050405020304" pitchFamily="18" charset="0"/>
              </a:rPr>
              <a:t>Redemption</a:t>
            </a:r>
          </a:p>
          <a:p>
            <a:pPr marL="0" indent="0">
              <a:spcBef>
                <a:spcPts val="0"/>
              </a:spcBef>
              <a:buNone/>
            </a:pP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latin typeface="Verdana" panose="020B0604030504040204" pitchFamily="34" charset="0"/>
                <a:ea typeface="Times New Roman" panose="02020603050405020304" pitchFamily="18" charset="0"/>
                <a:cs typeface="Times New Roman" panose="02020603050405020304" pitchFamily="18" charset="0"/>
              </a:rPr>
              <a:t>“… for all have sinned and fall short of the glory of God, being justified as a gift by His grace through the </a:t>
            </a:r>
            <a:r>
              <a:rPr lang="en-US" sz="2400" b="1" i="1" dirty="0">
                <a:latin typeface="Verdana" panose="020B0604030504040204" pitchFamily="34" charset="0"/>
                <a:ea typeface="Times New Roman" panose="02020603050405020304" pitchFamily="18" charset="0"/>
                <a:cs typeface="Times New Roman" panose="02020603050405020304" pitchFamily="18" charset="0"/>
              </a:rPr>
              <a:t>redemption which is in Christ </a:t>
            </a:r>
            <a:r>
              <a:rPr lang="en-US" sz="2400" i="1" dirty="0">
                <a:latin typeface="Verdana" panose="020B0604030504040204" pitchFamily="34" charset="0"/>
                <a:ea typeface="Times New Roman" panose="02020603050405020304" pitchFamily="18" charset="0"/>
                <a:cs typeface="Times New Roman" panose="02020603050405020304" pitchFamily="18" charset="0"/>
              </a:rPr>
              <a:t>Jesus …”</a:t>
            </a:r>
            <a:r>
              <a:rPr lang="en-US" sz="2400" dirty="0">
                <a:latin typeface="Verdana" panose="020B0604030504040204" pitchFamily="34" charset="0"/>
                <a:ea typeface="Times New Roman" panose="02020603050405020304" pitchFamily="18" charset="0"/>
                <a:cs typeface="Times New Roman" panose="02020603050405020304" pitchFamily="18" charset="0"/>
              </a:rPr>
              <a:t> – Romans 3:23-24</a:t>
            </a:r>
            <a:endParaRPr lang="en-US" sz="2400" dirty="0">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651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5625"/>
            <a:ext cx="7675350" cy="2751522"/>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Eternal Life</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 the wages of sin is death, but the free gift of God is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eternal life</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our Lord.” </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Romans 6:23</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9435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5625"/>
            <a:ext cx="7675350" cy="3416320"/>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No Condemnation</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“Therefore there is now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no condemnation</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for those who are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For the law of the Spirit of life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has set you free from the law of sin and of death.”</a:t>
            </a:r>
          </a:p>
          <a:p>
            <a:pPr marL="0" indent="0">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Romans 8:1-2</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992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6518"/>
            <a:ext cx="7675350" cy="4081117"/>
          </a:xfrm>
        </p:spPr>
        <p:txBody>
          <a:bodyPr>
            <a:spAutoFit/>
          </a:bodyPr>
          <a:lstStyle/>
          <a:p>
            <a:pPr marL="0" indent="0" algn="ctr">
              <a:spcBef>
                <a:spcPts val="0"/>
              </a:spcBef>
              <a:buNone/>
            </a:pPr>
            <a:r>
              <a:rPr lang="en-US"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The Love Of God</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 I am convinced that neither death, nor life, nor angels, nor principalities, nor things present, nor things to come, nor powers, nor height, nor depth, nor any other created thing, will be able to separate us from </a:t>
            </a:r>
            <a:r>
              <a:rPr lang="en-US"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the love of God</a:t>
            </a:r>
            <a:r>
              <a:rPr lang="en-US"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which is </a:t>
            </a:r>
            <a:r>
              <a:rPr lang="en-US"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Jesus our Lord.” </a:t>
            </a:r>
            <a:r>
              <a:rPr lang="en-US"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Romans 8:38-39</a:t>
            </a: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2051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3416320"/>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Membership In God’s Family</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“For just as we have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many</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members</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in one body and all the members do not have the same function, so we, who are many, are one body</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and individually members one of another.” </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Romans 12:4-5</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518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2751522"/>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Hope</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to the end that we who were the first to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hope</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a:t>
            </a:r>
            <a:r>
              <a:rPr lang="en-US" sz="2400" b="1"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in Christ</a:t>
            </a:r>
            <a:r>
              <a:rPr lang="en-US" sz="2400" i="1"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would be to the praise of His glory.”</a:t>
            </a: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 – Ephesians 1:12</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423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FD115-48A1-0DE3-54FD-AEF41C0E9080}"/>
              </a:ext>
            </a:extLst>
          </p:cNvPr>
          <p:cNvSpPr>
            <a:spLocks noGrp="1"/>
          </p:cNvSpPr>
          <p:nvPr>
            <p:ph type="title"/>
          </p:nvPr>
        </p:nvSpPr>
        <p:spPr>
          <a:xfrm>
            <a:off x="628650" y="638955"/>
            <a:ext cx="7886700" cy="777905"/>
          </a:xfrm>
        </p:spPr>
        <p:txBody>
          <a:bodyPr>
            <a:spAutoFit/>
          </a:bodyPr>
          <a:lstStyle/>
          <a:p>
            <a:pPr algn="ctr"/>
            <a:r>
              <a:rPr lang="en-US" sz="4950" b="1" dirty="0">
                <a:solidFill>
                  <a:schemeClr val="tx1"/>
                </a:solidFill>
                <a:latin typeface="Verdana" panose="020B0604030504040204" pitchFamily="34" charset="0"/>
                <a:ea typeface="Verdana" panose="020B0604030504040204" pitchFamily="34" charset="0"/>
              </a:rPr>
              <a:t>In Christ</a:t>
            </a:r>
          </a:p>
        </p:txBody>
      </p:sp>
      <p:sp>
        <p:nvSpPr>
          <p:cNvPr id="3" name="Subtitle 2">
            <a:extLst>
              <a:ext uri="{FF2B5EF4-FFF2-40B4-BE49-F238E27FC236}">
                <a16:creationId xmlns:a16="http://schemas.microsoft.com/office/drawing/2014/main" id="{E4E19537-B600-C9ED-F960-EF87C4AA1C33}"/>
              </a:ext>
            </a:extLst>
          </p:cNvPr>
          <p:cNvSpPr>
            <a:spLocks noGrp="1"/>
          </p:cNvSpPr>
          <p:nvPr>
            <p:ph idx="1"/>
          </p:nvPr>
        </p:nvSpPr>
        <p:spPr>
          <a:xfrm>
            <a:off x="749808" y="1828800"/>
            <a:ext cx="7675350" cy="4413516"/>
          </a:xfrm>
        </p:spPr>
        <p:txBody>
          <a:bodyPr>
            <a:spAutoFit/>
          </a:bodyPr>
          <a:lstStyle/>
          <a:p>
            <a:pPr marL="0" indent="0" algn="ctr">
              <a:spcBef>
                <a:spcPts val="0"/>
              </a:spcBef>
              <a:buNone/>
            </a:pPr>
            <a:r>
              <a:rPr lang="en-US" sz="24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Those who are “in Christ” have:</a:t>
            </a: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endParaRPr lang="en-US" sz="2400"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lgn="ctr">
              <a:spcBef>
                <a:spcPts val="0"/>
              </a:spcBef>
              <a:buNone/>
            </a:pPr>
            <a:r>
              <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rPr>
              <a:t>Triumph/Victory</a:t>
            </a:r>
          </a:p>
          <a:p>
            <a:pPr marL="0" indent="0">
              <a:spcBef>
                <a:spcPts val="0"/>
              </a:spcBef>
              <a:buNone/>
            </a:pPr>
            <a:endParaRPr lang="en-US" sz="3600" dirty="0">
              <a:solidFill>
                <a:schemeClr val="tx1"/>
              </a:solidFill>
              <a:latin typeface="Verdana" panose="020B0604030504040204" pitchFamily="34" charset="0"/>
              <a:ea typeface="Times New Roman" panose="02020603050405020304" pitchFamily="18" charset="0"/>
              <a:cs typeface="Times New Roman" panose="02020603050405020304" pitchFamily="18" charset="0"/>
            </a:endParaRPr>
          </a:p>
          <a:p>
            <a:pPr marL="0" indent="0">
              <a:spcBef>
                <a:spcPts val="0"/>
              </a:spcBef>
              <a:buNone/>
            </a:pPr>
            <a: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“But thanks be to God, who always leads us in </a:t>
            </a:r>
            <a:r>
              <a:rPr lang="en-US" b="1"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triumph</a:t>
            </a:r>
            <a: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b="1"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in Christ</a:t>
            </a:r>
            <a: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and manifests through us the sweet aroma of the knowledge of Him in every place.”</a:t>
            </a:r>
            <a:r>
              <a:rPr lang="en-US"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 2 Corinthians 2:14</a:t>
            </a:r>
          </a:p>
          <a:p>
            <a:pPr marL="0" indent="0">
              <a:spcBef>
                <a:spcPts val="0"/>
              </a:spcBef>
              <a:buNone/>
            </a:pPr>
            <a:endParaRPr lang="en-US" dirty="0">
              <a:solidFill>
                <a:schemeClr val="tx1"/>
              </a:solidFill>
              <a:latin typeface="Comic Sans MS" panose="030F0702030302020204" pitchFamily="66" charset="0"/>
              <a:ea typeface="Times New Roman" panose="02020603050405020304" pitchFamily="18" charset="0"/>
              <a:cs typeface="Times New Roman" panose="02020603050405020304" pitchFamily="18" charset="0"/>
            </a:endParaRPr>
          </a:p>
          <a:p>
            <a:pPr marL="0" indent="0">
              <a:spcBef>
                <a:spcPts val="0"/>
              </a:spcBef>
              <a:buNone/>
            </a:pPr>
            <a: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but thanks be to God, who gives us the </a:t>
            </a:r>
            <a:r>
              <a:rPr lang="en-US" b="1"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victory</a:t>
            </a:r>
            <a: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through our Lord Jesus Christ.”</a:t>
            </a:r>
            <a:b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br>
            <a:r>
              <a:rPr lang="en-US" i="1"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 </a:t>
            </a:r>
            <a:r>
              <a:rPr lang="en-US" dirty="0">
                <a:solidFill>
                  <a:schemeClr val="tx1"/>
                </a:solidFill>
                <a:effectLst/>
                <a:latin typeface="Verdana" panose="020B0604030504040204" pitchFamily="34" charset="0"/>
                <a:ea typeface="Times New Roman" panose="02020603050405020304" pitchFamily="18" charset="0"/>
                <a:cs typeface="Times New Roman" panose="02020603050405020304" pitchFamily="18" charset="0"/>
              </a:rPr>
              <a:t>1 Corinthians 15:57</a:t>
            </a:r>
          </a:p>
        </p:txBody>
      </p:sp>
    </p:spTree>
    <p:extLst>
      <p:ext uri="{BB962C8B-B14F-4D97-AF65-F5344CB8AC3E}">
        <p14:creationId xmlns:p14="http://schemas.microsoft.com/office/powerpoint/2010/main" val="2926249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1394</TotalTime>
  <Words>1936</Words>
  <Application>Microsoft Office PowerPoint</Application>
  <PresentationFormat>On-screen Show (4:3)</PresentationFormat>
  <Paragraphs>190</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Arial</vt:lpstr>
      <vt:lpstr>Calibri</vt:lpstr>
      <vt:lpstr>Comic Sans MS</vt:lpstr>
      <vt:lpstr>Corbel</vt:lpstr>
      <vt:lpstr>Verdana</vt:lpstr>
      <vt:lpstr>Wingdings</vt:lpstr>
      <vt:lpstr>Depth</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In Christ</vt:lpstr>
      <vt:lpstr>Those “In Christ” have:</vt:lpstr>
      <vt:lpstr>Those “In Christ” have …</vt:lpstr>
      <vt:lpstr>Those “In Christ” have …</vt:lpstr>
      <vt:lpstr>Those “In Christ” have …</vt:lpstr>
      <vt:lpstr>Those “In Christ” have …</vt:lpstr>
      <vt:lpstr>Those “In Christ” have …</vt:lpstr>
      <vt:lpstr>Those “In Christ” have …</vt:lpstr>
      <vt:lpstr>Those “In Christ” must …</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Christ (2)</dc:title>
  <dc:creator>Randy Childs</dc:creator>
  <cp:lastModifiedBy>Richard Lidh</cp:lastModifiedBy>
  <cp:revision>8</cp:revision>
  <cp:lastPrinted>2022-12-31T17:55:10Z</cp:lastPrinted>
  <dcterms:created xsi:type="dcterms:W3CDTF">2022-12-29T21:15:49Z</dcterms:created>
  <dcterms:modified xsi:type="dcterms:W3CDTF">2022-12-31T17:55:29Z</dcterms:modified>
</cp:coreProperties>
</file>